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60" r:id="rId2"/>
    <p:sldId id="256" r:id="rId3"/>
    <p:sldId id="257" r:id="rId4"/>
    <p:sldId id="258" r:id="rId5"/>
    <p:sldId id="261" r:id="rId6"/>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15" name="Dreptunghi rotunjit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Dreptunghi rotunjit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u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o-RO" smtClean="0"/>
              <a:t>Faceți clic pentru a edita stilul de titlu Coordonator</a:t>
            </a:r>
            <a:endParaRPr kumimoji="0" lang="en-US"/>
          </a:p>
        </p:txBody>
      </p:sp>
      <p:sp>
        <p:nvSpPr>
          <p:cNvPr id="20" name="Subtitlu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o-RO" smtClean="0"/>
              <a:t>Faceți clic pentru editarea stilului de subtitlu al coordonatorului</a:t>
            </a:r>
            <a:endParaRPr kumimoji="0" lang="en-US"/>
          </a:p>
        </p:txBody>
      </p:sp>
      <p:sp>
        <p:nvSpPr>
          <p:cNvPr id="19" name="Substituent dată 18"/>
          <p:cNvSpPr>
            <a:spLocks noGrp="1"/>
          </p:cNvSpPr>
          <p:nvPr>
            <p:ph type="dt" sz="half" idx="10"/>
          </p:nvPr>
        </p:nvSpPr>
        <p:spPr/>
        <p:txBody>
          <a:bodyPr/>
          <a:lstStyle>
            <a:extLst/>
          </a:lstStyle>
          <a:p>
            <a:fld id="{0D830001-736A-4DEC-B986-8CF301309FDE}" type="datetimeFigureOut">
              <a:rPr lang="ro-RO" smtClean="0"/>
              <a:pPr/>
              <a:t>09.01.2011</a:t>
            </a:fld>
            <a:endParaRPr lang="ro-RO"/>
          </a:p>
        </p:txBody>
      </p:sp>
      <p:sp>
        <p:nvSpPr>
          <p:cNvPr id="8" name="Substituent subsol 7"/>
          <p:cNvSpPr>
            <a:spLocks noGrp="1"/>
          </p:cNvSpPr>
          <p:nvPr>
            <p:ph type="ftr" sz="quarter" idx="11"/>
          </p:nvPr>
        </p:nvSpPr>
        <p:spPr/>
        <p:txBody>
          <a:bodyPr/>
          <a:lstStyle>
            <a:extLst/>
          </a:lstStyle>
          <a:p>
            <a:endParaRPr lang="ro-RO"/>
          </a:p>
        </p:txBody>
      </p:sp>
      <p:sp>
        <p:nvSpPr>
          <p:cNvPr id="11" name="Substituent număr diapozitiv 10"/>
          <p:cNvSpPr>
            <a:spLocks noGrp="1"/>
          </p:cNvSpPr>
          <p:nvPr>
            <p:ph type="sldNum" sz="quarter" idx="12"/>
          </p:nvPr>
        </p:nvSpPr>
        <p:spPr/>
        <p:txBody>
          <a:bodyPr/>
          <a:lstStyle>
            <a:extLst/>
          </a:lstStyle>
          <a:p>
            <a:fld id="{CF994656-C498-46B2-BBE7-4A7BF253DB8B}" type="slidenum">
              <a:rPr lang="ro-RO" smtClean="0"/>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a:xfrm>
            <a:off x="502920" y="4983480"/>
            <a:ext cx="8183880" cy="1051560"/>
          </a:xfrm>
        </p:spPr>
        <p:txBody>
          <a:bodyPr/>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502920" y="530352"/>
            <a:ext cx="8183880" cy="4187952"/>
          </a:xfrm>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0D830001-736A-4DEC-B986-8CF301309FDE}" type="datetimeFigureOut">
              <a:rPr lang="ro-RO" smtClean="0"/>
              <a:pPr/>
              <a:t>09.01.2011</a:t>
            </a:fld>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CF994656-C498-46B2-BBE7-4A7BF253DB8B}" type="slidenum">
              <a:rPr lang="ro-RO" smtClean="0"/>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533404"/>
            <a:ext cx="1981200" cy="5257799"/>
          </a:xfrm>
        </p:spPr>
        <p:txBody>
          <a:bodyPr vert="eaVert"/>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533400" y="533402"/>
            <a:ext cx="5943600" cy="5257801"/>
          </a:xfrm>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0D830001-736A-4DEC-B986-8CF301309FDE}" type="datetimeFigureOut">
              <a:rPr lang="ro-RO" smtClean="0"/>
              <a:pPr/>
              <a:t>09.01.2011</a:t>
            </a:fld>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CF994656-C498-46B2-BBE7-4A7BF253DB8B}" type="slidenum">
              <a:rPr lang="ro-RO" smtClean="0"/>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502920" y="4983480"/>
            <a:ext cx="8183880" cy="1051560"/>
          </a:xfrm>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a:xfrm>
            <a:off x="502920" y="530352"/>
            <a:ext cx="8183880" cy="4187952"/>
          </a:xfrm>
        </p:spPr>
        <p:txBody>
          <a:bodyPr/>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0D830001-736A-4DEC-B986-8CF301309FDE}" type="datetimeFigureOut">
              <a:rPr lang="ro-RO" smtClean="0"/>
              <a:pPr/>
              <a:t>09.01.2011</a:t>
            </a:fld>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CF994656-C498-46B2-BBE7-4A7BF253DB8B}" type="slidenum">
              <a:rPr lang="ro-RO" smtClean="0"/>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14" name="Dreptunghi rotunjit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reptunghi rotunjit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u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extLst/>
          </a:lstStyle>
          <a:p>
            <a:fld id="{0D830001-736A-4DEC-B986-8CF301309FDE}" type="datetimeFigureOut">
              <a:rPr lang="ro-RO" smtClean="0"/>
              <a:pPr/>
              <a:t>09.01.2011</a:t>
            </a:fld>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CF994656-C498-46B2-BBE7-4A7BF253DB8B}" type="slidenum">
              <a:rPr lang="ro-RO" smtClean="0"/>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0D830001-736A-4DEC-B986-8CF301309FDE}" type="datetimeFigureOut">
              <a:rPr lang="ro-RO" smtClean="0"/>
              <a:pPr/>
              <a:t>09.01.2011</a:t>
            </a:fld>
            <a:endParaRPr lang="ro-RO"/>
          </a:p>
        </p:txBody>
      </p:sp>
      <p:sp>
        <p:nvSpPr>
          <p:cNvPr id="6" name="Substituent subsol 5"/>
          <p:cNvSpPr>
            <a:spLocks noGrp="1"/>
          </p:cNvSpPr>
          <p:nvPr>
            <p:ph type="ftr" sz="quarter" idx="11"/>
          </p:nvPr>
        </p:nvSpPr>
        <p:spPr/>
        <p:txBody>
          <a:bodyPr/>
          <a:lstStyle>
            <a:extLst/>
          </a:lstStyle>
          <a:p>
            <a:endParaRPr lang="ro-RO"/>
          </a:p>
        </p:txBody>
      </p:sp>
      <p:sp>
        <p:nvSpPr>
          <p:cNvPr id="7" name="Substituent număr diapozitiv 6"/>
          <p:cNvSpPr>
            <a:spLocks noGrp="1"/>
          </p:cNvSpPr>
          <p:nvPr>
            <p:ph type="sldNum" sz="quarter" idx="12"/>
          </p:nvPr>
        </p:nvSpPr>
        <p:spPr/>
        <p:txBody>
          <a:bodyPr/>
          <a:lstStyle>
            <a:extLst/>
          </a:lstStyle>
          <a:p>
            <a:fld id="{CF994656-C498-46B2-BBE7-4A7BF253DB8B}" type="slidenum">
              <a:rPr lang="ro-RO" smtClean="0"/>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502920" y="4983480"/>
            <a:ext cx="8183880" cy="1051560"/>
          </a:xfrm>
        </p:spPr>
        <p:txBody>
          <a:bodyPr anchor="b"/>
          <a:lstStyle>
            <a:lvl1pPr>
              <a:defRPr b="1"/>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extLst/>
          </a:lstStyle>
          <a:p>
            <a:fld id="{0D830001-736A-4DEC-B986-8CF301309FDE}" type="datetimeFigureOut">
              <a:rPr lang="ro-RO" smtClean="0"/>
              <a:pPr/>
              <a:t>09.01.2011</a:t>
            </a:fld>
            <a:endParaRPr lang="ro-RO"/>
          </a:p>
        </p:txBody>
      </p:sp>
      <p:sp>
        <p:nvSpPr>
          <p:cNvPr id="8" name="Substituent subsol 7"/>
          <p:cNvSpPr>
            <a:spLocks noGrp="1"/>
          </p:cNvSpPr>
          <p:nvPr>
            <p:ph type="ftr" sz="quarter" idx="11"/>
          </p:nvPr>
        </p:nvSpPr>
        <p:spPr/>
        <p:txBody>
          <a:bodyPr/>
          <a:lstStyle>
            <a:extLst/>
          </a:lstStyle>
          <a:p>
            <a:endParaRPr lang="ro-RO"/>
          </a:p>
        </p:txBody>
      </p:sp>
      <p:sp>
        <p:nvSpPr>
          <p:cNvPr id="9" name="Substituent număr diapozitiv 8"/>
          <p:cNvSpPr>
            <a:spLocks noGrp="1"/>
          </p:cNvSpPr>
          <p:nvPr>
            <p:ph type="sldNum" sz="quarter" idx="12"/>
          </p:nvPr>
        </p:nvSpPr>
        <p:spPr/>
        <p:txBody>
          <a:bodyPr/>
          <a:lstStyle>
            <a:extLst/>
          </a:lstStyle>
          <a:p>
            <a:fld id="{CF994656-C498-46B2-BBE7-4A7BF253DB8B}" type="slidenum">
              <a:rPr lang="ro-RO" smtClean="0"/>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extLst/>
          </a:lstStyle>
          <a:p>
            <a:fld id="{0D830001-736A-4DEC-B986-8CF301309FDE}" type="datetimeFigureOut">
              <a:rPr lang="ro-RO" smtClean="0"/>
              <a:pPr/>
              <a:t>09.01.2011</a:t>
            </a:fld>
            <a:endParaRPr lang="ro-RO"/>
          </a:p>
        </p:txBody>
      </p:sp>
      <p:sp>
        <p:nvSpPr>
          <p:cNvPr id="4" name="Substituent subsol 3"/>
          <p:cNvSpPr>
            <a:spLocks noGrp="1"/>
          </p:cNvSpPr>
          <p:nvPr>
            <p:ph type="ftr" sz="quarter" idx="11"/>
          </p:nvPr>
        </p:nvSpPr>
        <p:spPr/>
        <p:txBody>
          <a:bodyPr/>
          <a:lstStyle>
            <a:extLst/>
          </a:lstStyle>
          <a:p>
            <a:endParaRPr lang="ro-RO"/>
          </a:p>
        </p:txBody>
      </p:sp>
      <p:sp>
        <p:nvSpPr>
          <p:cNvPr id="5" name="Substituent număr diapozitiv 4"/>
          <p:cNvSpPr>
            <a:spLocks noGrp="1"/>
          </p:cNvSpPr>
          <p:nvPr>
            <p:ph type="sldNum" sz="quarter" idx="12"/>
          </p:nvPr>
        </p:nvSpPr>
        <p:spPr/>
        <p:txBody>
          <a:bodyPr/>
          <a:lstStyle>
            <a:extLst/>
          </a:lstStyle>
          <a:p>
            <a:fld id="{CF994656-C498-46B2-BBE7-4A7BF253DB8B}" type="slidenum">
              <a:rPr lang="ro-RO" smtClean="0"/>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7" name="Dreptunghi rotunjit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Substituent dată 1"/>
          <p:cNvSpPr>
            <a:spLocks noGrp="1"/>
          </p:cNvSpPr>
          <p:nvPr>
            <p:ph type="dt" sz="half" idx="10"/>
          </p:nvPr>
        </p:nvSpPr>
        <p:spPr/>
        <p:txBody>
          <a:bodyPr/>
          <a:lstStyle>
            <a:extLst/>
          </a:lstStyle>
          <a:p>
            <a:fld id="{0D830001-736A-4DEC-B986-8CF301309FDE}" type="datetimeFigureOut">
              <a:rPr lang="ro-RO" smtClean="0"/>
              <a:pPr/>
              <a:t>09.01.2011</a:t>
            </a:fld>
            <a:endParaRPr lang="ro-RO"/>
          </a:p>
        </p:txBody>
      </p:sp>
      <p:sp>
        <p:nvSpPr>
          <p:cNvPr id="3" name="Substituent subsol 2"/>
          <p:cNvSpPr>
            <a:spLocks noGrp="1"/>
          </p:cNvSpPr>
          <p:nvPr>
            <p:ph type="ftr" sz="quarter" idx="11"/>
          </p:nvPr>
        </p:nvSpPr>
        <p:spPr/>
        <p:txBody>
          <a:bodyPr/>
          <a:lstStyle>
            <a:extLst/>
          </a:lstStyle>
          <a:p>
            <a:endParaRPr lang="ro-RO"/>
          </a:p>
        </p:txBody>
      </p:sp>
      <p:sp>
        <p:nvSpPr>
          <p:cNvPr id="4" name="Substituent număr diapozitiv 3"/>
          <p:cNvSpPr>
            <a:spLocks noGrp="1"/>
          </p:cNvSpPr>
          <p:nvPr>
            <p:ph type="sldNum" sz="quarter" idx="12"/>
          </p:nvPr>
        </p:nvSpPr>
        <p:spPr/>
        <p:txBody>
          <a:bodyPr/>
          <a:lstStyle>
            <a:extLst/>
          </a:lstStyle>
          <a:p>
            <a:fld id="{CF994656-C498-46B2-BBE7-4A7BF253DB8B}" type="slidenum">
              <a:rPr lang="ro-RO" smtClean="0"/>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0D830001-736A-4DEC-B986-8CF301309FDE}" type="datetimeFigureOut">
              <a:rPr lang="ro-RO" smtClean="0"/>
              <a:pPr/>
              <a:t>09.01.2011</a:t>
            </a:fld>
            <a:endParaRPr lang="ro-RO"/>
          </a:p>
        </p:txBody>
      </p:sp>
      <p:sp>
        <p:nvSpPr>
          <p:cNvPr id="6" name="Substituent subsol 5"/>
          <p:cNvSpPr>
            <a:spLocks noGrp="1"/>
          </p:cNvSpPr>
          <p:nvPr>
            <p:ph type="ftr" sz="quarter" idx="11"/>
          </p:nvPr>
        </p:nvSpPr>
        <p:spPr/>
        <p:txBody>
          <a:bodyPr/>
          <a:lstStyle>
            <a:extLst/>
          </a:lstStyle>
          <a:p>
            <a:endParaRPr lang="ro-RO"/>
          </a:p>
        </p:txBody>
      </p:sp>
      <p:sp>
        <p:nvSpPr>
          <p:cNvPr id="7" name="Substituent număr diapozitiv 6"/>
          <p:cNvSpPr>
            <a:spLocks noGrp="1"/>
          </p:cNvSpPr>
          <p:nvPr>
            <p:ph type="sldNum" sz="quarter" idx="12"/>
          </p:nvPr>
        </p:nvSpPr>
        <p:spPr/>
        <p:txBody>
          <a:bodyPr/>
          <a:lstStyle>
            <a:extLst/>
          </a:lstStyle>
          <a:p>
            <a:fld id="{CF994656-C498-46B2-BBE7-4A7BF253DB8B}" type="slidenum">
              <a:rPr lang="ro-RO" smtClean="0"/>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15" name="Dreptunghi rotunjit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reptunghi cu un colţ rotunjit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u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o-RO" smtClean="0"/>
              <a:t>Faceți clic pentru a edita stilul de titlu Coordonator</a:t>
            </a:r>
            <a:endParaRPr kumimoji="0" lang="en-US"/>
          </a:p>
        </p:txBody>
      </p:sp>
      <p:sp>
        <p:nvSpPr>
          <p:cNvPr id="4" name="Substituent text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0D830001-736A-4DEC-B986-8CF301309FDE}" type="datetimeFigureOut">
              <a:rPr lang="ro-RO" smtClean="0"/>
              <a:pPr/>
              <a:t>09.01.2011</a:t>
            </a:fld>
            <a:endParaRPr lang="ro-RO"/>
          </a:p>
        </p:txBody>
      </p:sp>
      <p:sp>
        <p:nvSpPr>
          <p:cNvPr id="6" name="Substituent subsol 5"/>
          <p:cNvSpPr>
            <a:spLocks noGrp="1"/>
          </p:cNvSpPr>
          <p:nvPr>
            <p:ph type="ftr" sz="quarter" idx="11"/>
          </p:nvPr>
        </p:nvSpPr>
        <p:spPr/>
        <p:txBody>
          <a:bodyPr/>
          <a:lstStyle>
            <a:extLst/>
          </a:lstStyle>
          <a:p>
            <a:endParaRPr lang="ro-RO"/>
          </a:p>
        </p:txBody>
      </p:sp>
      <p:sp>
        <p:nvSpPr>
          <p:cNvPr id="7" name="Substituent număr diapozitiv 6"/>
          <p:cNvSpPr>
            <a:spLocks noGrp="1"/>
          </p:cNvSpPr>
          <p:nvPr>
            <p:ph type="sldNum" sz="quarter" idx="12"/>
          </p:nvPr>
        </p:nvSpPr>
        <p:spPr/>
        <p:txBody>
          <a:bodyPr/>
          <a:lstStyle>
            <a:extLst/>
          </a:lstStyle>
          <a:p>
            <a:fld id="{CF994656-C498-46B2-BBE7-4A7BF253DB8B}" type="slidenum">
              <a:rPr lang="ro-RO" smtClean="0"/>
              <a:pPr/>
              <a:t>‹#›</a:t>
            </a:fld>
            <a:endParaRPr lang="ro-RO"/>
          </a:p>
        </p:txBody>
      </p:sp>
      <p:sp>
        <p:nvSpPr>
          <p:cNvPr id="3" name="Substituent imagine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o-RO" smtClean="0"/>
              <a:t>Faceți clic pe pictogramă pentru a adăuga o imagine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Dreptunghi rotunjit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Dreptunghi rotunjit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Substituent titlu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o-RO" smtClean="0"/>
              <a:t>Faceți clic pentru a edita stilul de titlu Coordonator</a:t>
            </a:r>
            <a:endParaRPr kumimoji="0" lang="en-US"/>
          </a:p>
        </p:txBody>
      </p:sp>
      <p:sp>
        <p:nvSpPr>
          <p:cNvPr id="4" name="Substituent text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25" name="Substituent dată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D830001-736A-4DEC-B986-8CF301309FDE}" type="datetimeFigureOut">
              <a:rPr lang="ro-RO" smtClean="0"/>
              <a:pPr/>
              <a:t>09.01.2011</a:t>
            </a:fld>
            <a:endParaRPr lang="ro-RO"/>
          </a:p>
        </p:txBody>
      </p:sp>
      <p:sp>
        <p:nvSpPr>
          <p:cNvPr id="18" name="Substituent subsol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o-RO"/>
          </a:p>
        </p:txBody>
      </p:sp>
      <p:sp>
        <p:nvSpPr>
          <p:cNvPr id="5" name="Substituent număr diapozitiv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F994656-C498-46B2-BBE7-4A7BF253DB8B}" type="slidenum">
              <a:rPr lang="ro-RO" smtClean="0"/>
              <a:pPr/>
              <a:t>‹#›</a:t>
            </a:fld>
            <a:endParaRPr lang="ro-RO"/>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p:txBody>
          <a:bodyPr/>
          <a:lstStyle/>
          <a:p>
            <a:r>
              <a:rPr lang="ro-RO" dirty="0" smtClean="0"/>
              <a:t>Grafuri neorientate</a:t>
            </a:r>
            <a:endParaRPr lang="ro-RO" dirty="0"/>
          </a:p>
        </p:txBody>
      </p:sp>
      <p:sp>
        <p:nvSpPr>
          <p:cNvPr id="3" name="Subtitlu 2"/>
          <p:cNvSpPr>
            <a:spLocks noGrp="1"/>
          </p:cNvSpPr>
          <p:nvPr>
            <p:ph type="subTitle" idx="1"/>
          </p:nvPr>
        </p:nvSpPr>
        <p:spPr>
          <a:xfrm>
            <a:off x="571472" y="4000504"/>
            <a:ext cx="8062912" cy="1752600"/>
          </a:xfrm>
        </p:spPr>
        <p:txBody>
          <a:bodyPr/>
          <a:lstStyle/>
          <a:p>
            <a:r>
              <a:rPr lang="ro-RO" b="1" dirty="0" smtClean="0"/>
              <a:t>Cum putem folosi grafurile neorientate </a:t>
            </a:r>
            <a:endParaRPr lang="ro-RO" b="1" dirty="0" smtClean="0"/>
          </a:p>
          <a:p>
            <a:r>
              <a:rPr lang="ro-RO" b="1" dirty="0" smtClean="0"/>
              <a:t>în </a:t>
            </a:r>
            <a:r>
              <a:rPr lang="ro-RO" b="1" dirty="0" smtClean="0"/>
              <a:t>viața de zi cu zi?</a:t>
            </a:r>
            <a:endParaRPr lang="ro-RO"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500034" y="500042"/>
            <a:ext cx="7772400" cy="1470025"/>
          </a:xfrm>
        </p:spPr>
        <p:txBody>
          <a:bodyPr>
            <a:normAutofit/>
          </a:bodyPr>
          <a:lstStyle/>
          <a:p>
            <a:r>
              <a:rPr lang="ro-RO" b="1" dirty="0" smtClean="0"/>
              <a:t>Problema celor şapte poduri din </a:t>
            </a:r>
            <a:r>
              <a:rPr lang="ro-RO" b="1" dirty="0" err="1" smtClean="0"/>
              <a:t>Königsberg</a:t>
            </a:r>
            <a:endParaRPr lang="ro-RO" dirty="0"/>
          </a:p>
        </p:txBody>
      </p:sp>
      <p:sp>
        <p:nvSpPr>
          <p:cNvPr id="3" name="Subtitlu 2"/>
          <p:cNvSpPr>
            <a:spLocks noGrp="1"/>
          </p:cNvSpPr>
          <p:nvPr>
            <p:ph type="subTitle" idx="1"/>
          </p:nvPr>
        </p:nvSpPr>
        <p:spPr>
          <a:xfrm>
            <a:off x="571472" y="3929066"/>
            <a:ext cx="7858180" cy="1995486"/>
          </a:xfrm>
        </p:spPr>
        <p:txBody>
          <a:bodyPr>
            <a:normAutofit fontScale="92500" lnSpcReduction="10000"/>
          </a:bodyPr>
          <a:lstStyle/>
          <a:p>
            <a:pPr algn="l"/>
            <a:r>
              <a:rPr lang="ro-RO" dirty="0" smtClean="0"/>
              <a:t>Adeseori suntem tentaţi să credem simplul fapt de a traversa străzi sau poduri nu implică nici o idee deosebită. Iată însă că există o celebră problemă de traversare în care singura idee implicată este aceea de “traversare”, </a:t>
            </a:r>
            <a:r>
              <a:rPr lang="ro-RO" b="1" dirty="0" smtClean="0"/>
              <a:t>problema celor şapte poduri din </a:t>
            </a:r>
            <a:r>
              <a:rPr lang="ro-RO" b="1" dirty="0" err="1" smtClean="0"/>
              <a:t>Königsberg</a:t>
            </a:r>
            <a:r>
              <a:rPr lang="ro-RO" dirty="0" smtClean="0"/>
              <a:t>. Această banală şi totuşi foarte controversată problemă a dus la apariţia şi dezvoltarea teoriei grafurilor.</a:t>
            </a:r>
          </a:p>
          <a:p>
            <a:endParaRPr lang="ro-RO"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57200" y="428604"/>
            <a:ext cx="8229600" cy="989034"/>
          </a:xfrm>
        </p:spPr>
        <p:txBody>
          <a:bodyPr>
            <a:noAutofit/>
          </a:bodyPr>
          <a:lstStyle/>
          <a:p>
            <a:pPr algn="l"/>
            <a:r>
              <a:rPr lang="ro-RO" sz="1800" dirty="0" smtClean="0"/>
              <a:t>Oraşul </a:t>
            </a:r>
            <a:r>
              <a:rPr lang="ro-RO" sz="1800" dirty="0" err="1" smtClean="0"/>
              <a:t>Königsberg</a:t>
            </a:r>
            <a:r>
              <a:rPr lang="ro-RO" sz="1800" dirty="0" smtClean="0"/>
              <a:t> era aşezat pe coasta Mării Baltice, la gurile râului </a:t>
            </a:r>
            <a:r>
              <a:rPr lang="ro-RO" sz="1800" dirty="0" err="1" smtClean="0"/>
              <a:t>Pregel</a:t>
            </a:r>
            <a:r>
              <a:rPr lang="ro-RO" sz="1800" dirty="0" smtClean="0"/>
              <a:t>. Pe râu erau două insule legate de ţărmuri şi între ele de şapte poduri ca în figura de mai jos:</a:t>
            </a:r>
            <a:endParaRPr lang="ro-RO" sz="1800" dirty="0"/>
          </a:p>
        </p:txBody>
      </p:sp>
      <p:sp>
        <p:nvSpPr>
          <p:cNvPr id="3" name="Substituent conținut 2"/>
          <p:cNvSpPr>
            <a:spLocks noGrp="1"/>
          </p:cNvSpPr>
          <p:nvPr>
            <p:ph idx="1"/>
          </p:nvPr>
        </p:nvSpPr>
        <p:spPr>
          <a:xfrm>
            <a:off x="571472" y="4929198"/>
            <a:ext cx="8215370" cy="1428760"/>
          </a:xfrm>
        </p:spPr>
        <p:txBody>
          <a:bodyPr>
            <a:normAutofit lnSpcReduction="10000"/>
          </a:bodyPr>
          <a:lstStyle/>
          <a:p>
            <a:endParaRPr lang="ro-RO" sz="1800" dirty="0" smtClean="0">
              <a:latin typeface="+mj-lt"/>
            </a:endParaRPr>
          </a:p>
          <a:p>
            <a:pPr>
              <a:buNone/>
            </a:pPr>
            <a:r>
              <a:rPr lang="ro-RO" sz="1800" dirty="0" smtClean="0">
                <a:latin typeface="+mj-lt"/>
              </a:rPr>
              <a:t>Oamenii care cutreierau aceste insule au observat că dacă porneau de pe malul sudic al râului, nu puteau să-şi planifice plimbarea astfel încât să traverseze fiecare pod o singură dată. Se părea că ori trebuia să  sară un pod ori să-l traverseze de două ori.</a:t>
            </a:r>
          </a:p>
          <a:p>
            <a:endParaRPr lang="ro-RO" sz="1800" dirty="0">
              <a:latin typeface="+mj-lt"/>
            </a:endParaRPr>
          </a:p>
        </p:txBody>
      </p:sp>
      <p:pic>
        <p:nvPicPr>
          <p:cNvPr id="1026" name="Picture 2"/>
          <p:cNvPicPr>
            <a:picLocks noChangeAspect="1" noChangeArrowheads="1"/>
          </p:cNvPicPr>
          <p:nvPr/>
        </p:nvPicPr>
        <p:blipFill>
          <a:blip r:embed="rId2"/>
          <a:srcRect b="13200"/>
          <a:stretch>
            <a:fillRect/>
          </a:stretch>
        </p:blipFill>
        <p:spPr bwMode="auto">
          <a:xfrm>
            <a:off x="357158" y="1428736"/>
            <a:ext cx="8374616" cy="3643338"/>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357158" y="428604"/>
            <a:ext cx="8472518" cy="846158"/>
          </a:xfrm>
        </p:spPr>
        <p:txBody>
          <a:bodyPr>
            <a:normAutofit fontScale="90000"/>
          </a:bodyPr>
          <a:lstStyle/>
          <a:p>
            <a:pPr algn="l"/>
            <a:r>
              <a:rPr lang="ro-RO" sz="1800" dirty="0" smtClean="0"/>
              <a:t>În anul 1735 Euler a descoperit că nu mai are rost să se încerce, propunând următoarea analiză a problemei, din punct de vedere matematic:</a:t>
            </a:r>
            <a:endParaRPr lang="ro-RO" sz="1800" dirty="0"/>
          </a:p>
        </p:txBody>
      </p:sp>
      <p:sp>
        <p:nvSpPr>
          <p:cNvPr id="3" name="Substituent conținut 2"/>
          <p:cNvSpPr>
            <a:spLocks noGrp="1"/>
          </p:cNvSpPr>
          <p:nvPr>
            <p:ph idx="1"/>
          </p:nvPr>
        </p:nvSpPr>
        <p:spPr>
          <a:xfrm>
            <a:off x="500034" y="1500174"/>
            <a:ext cx="4543428" cy="2143140"/>
          </a:xfrm>
        </p:spPr>
        <p:txBody>
          <a:bodyPr>
            <a:normAutofit/>
          </a:bodyPr>
          <a:lstStyle/>
          <a:p>
            <a:pPr>
              <a:buNone/>
            </a:pPr>
            <a:r>
              <a:rPr lang="ro-RO" sz="1500" dirty="0" smtClean="0">
                <a:latin typeface="+mj-lt"/>
              </a:rPr>
              <a:t>Să considerăm mai întâi </a:t>
            </a:r>
            <a:r>
              <a:rPr lang="ro-RO" sz="1500" i="1" dirty="0" smtClean="0">
                <a:latin typeface="+mj-lt"/>
              </a:rPr>
              <a:t>insula </a:t>
            </a:r>
            <a:r>
              <a:rPr lang="ro-RO" sz="1500" i="1" dirty="0" smtClean="0">
                <a:latin typeface="+mj-lt"/>
              </a:rPr>
              <a:t>estică</a:t>
            </a:r>
            <a:r>
              <a:rPr lang="ro-RO" sz="1500" dirty="0" smtClean="0">
                <a:latin typeface="+mj-lt"/>
              </a:rPr>
              <a:t>: </a:t>
            </a:r>
            <a:endParaRPr lang="ro-RO" sz="1500" dirty="0" smtClean="0">
              <a:latin typeface="+mj-lt"/>
            </a:endParaRPr>
          </a:p>
          <a:p>
            <a:pPr>
              <a:buNone/>
            </a:pPr>
            <a:r>
              <a:rPr lang="ro-RO" sz="1500" dirty="0" smtClean="0">
                <a:latin typeface="+mj-lt"/>
              </a:rPr>
              <a:t>Sunt trei poduri care duc la ea. Deoarece se pleacă de pe malul sudic, înseamnă că se pleacă </a:t>
            </a:r>
            <a:r>
              <a:rPr lang="ro-RO" sz="1500" b="1" i="1" dirty="0" smtClean="0">
                <a:latin typeface="+mj-lt"/>
              </a:rPr>
              <a:t>din afara</a:t>
            </a:r>
            <a:r>
              <a:rPr lang="ro-RO" sz="1500" dirty="0" smtClean="0">
                <a:latin typeface="+mj-lt"/>
              </a:rPr>
              <a:t> insulei estice. Deoarece fiecare din cele trei traversări trebuie efectuate o singură dată, plimbarea </a:t>
            </a:r>
            <a:r>
              <a:rPr lang="ro-RO" sz="1500" dirty="0" smtClean="0">
                <a:latin typeface="+mj-lt"/>
              </a:rPr>
              <a:t>trebuie să </a:t>
            </a:r>
            <a:r>
              <a:rPr lang="ro-RO" sz="1500" dirty="0" smtClean="0">
                <a:latin typeface="+mj-lt"/>
              </a:rPr>
              <a:t>se termine </a:t>
            </a:r>
            <a:r>
              <a:rPr lang="ro-RO" sz="1500" b="1" i="1" dirty="0" smtClean="0">
                <a:latin typeface="+mj-lt"/>
              </a:rPr>
              <a:t>pe</a:t>
            </a:r>
            <a:r>
              <a:rPr lang="ro-RO" sz="1500" dirty="0" smtClean="0">
                <a:latin typeface="+mj-lt"/>
              </a:rPr>
              <a:t> insula estică.  </a:t>
            </a:r>
          </a:p>
          <a:p>
            <a:pPr>
              <a:buNone/>
            </a:pPr>
            <a:endParaRPr lang="ro-RO" sz="1500" dirty="0">
              <a:latin typeface="+mj-lt"/>
            </a:endParaRPr>
          </a:p>
        </p:txBody>
      </p:sp>
      <p:pic>
        <p:nvPicPr>
          <p:cNvPr id="2050" name="Picture 2"/>
          <p:cNvPicPr>
            <a:picLocks noChangeAspect="1" noChangeArrowheads="1"/>
          </p:cNvPicPr>
          <p:nvPr/>
        </p:nvPicPr>
        <p:blipFill>
          <a:blip r:embed="rId2"/>
          <a:srcRect l="16237" t="4367" r="2707"/>
          <a:stretch>
            <a:fillRect/>
          </a:stretch>
        </p:blipFill>
        <p:spPr bwMode="auto">
          <a:xfrm>
            <a:off x="5357818" y="1214422"/>
            <a:ext cx="3416195" cy="2500330"/>
          </a:xfrm>
          <a:prstGeom prst="rect">
            <a:avLst/>
          </a:prstGeom>
          <a:noFill/>
          <a:ln w="9525">
            <a:noFill/>
            <a:miter lim="800000"/>
            <a:headEnd/>
            <a:tailEnd/>
          </a:ln>
        </p:spPr>
      </p:pic>
      <p:pic>
        <p:nvPicPr>
          <p:cNvPr id="2051" name="Picture 3"/>
          <p:cNvPicPr>
            <a:picLocks noChangeAspect="1" noChangeArrowheads="1"/>
          </p:cNvPicPr>
          <p:nvPr/>
        </p:nvPicPr>
        <p:blipFill>
          <a:blip r:embed="rId3"/>
          <a:srcRect l="9767" r="3979"/>
          <a:stretch>
            <a:fillRect/>
          </a:stretch>
        </p:blipFill>
        <p:spPr bwMode="auto">
          <a:xfrm>
            <a:off x="428596" y="3714752"/>
            <a:ext cx="4022725" cy="2451096"/>
          </a:xfrm>
          <a:prstGeom prst="rect">
            <a:avLst/>
          </a:prstGeom>
          <a:noFill/>
          <a:ln w="9525">
            <a:noFill/>
            <a:miter lim="800000"/>
            <a:headEnd/>
            <a:tailEnd/>
          </a:ln>
        </p:spPr>
      </p:pic>
      <p:sp>
        <p:nvSpPr>
          <p:cNvPr id="6" name="Substituent conținut 2"/>
          <p:cNvSpPr txBox="1">
            <a:spLocks/>
          </p:cNvSpPr>
          <p:nvPr/>
        </p:nvSpPr>
        <p:spPr>
          <a:xfrm>
            <a:off x="4857752" y="3857628"/>
            <a:ext cx="3614734" cy="2357454"/>
          </a:xfrm>
          <a:prstGeom prst="rect">
            <a:avLst/>
          </a:prstGeom>
        </p:spPr>
        <p:txBody>
          <a:bodyPr vert="horz" lIns="91440" tIns="45720" rIns="91440" bIns="45720" rtlCol="0">
            <a:normAutofit fontScale="85000" lnSpcReduction="10000"/>
          </a:bodyPr>
          <a:lstStyle/>
          <a:p>
            <a:r>
              <a:rPr lang="ro-RO" dirty="0" smtClean="0">
                <a:latin typeface="+mj-lt"/>
              </a:rPr>
              <a:t>Să considerăm acum insula vestică:</a:t>
            </a:r>
          </a:p>
          <a:p>
            <a:r>
              <a:rPr lang="ro-RO" dirty="0" smtClean="0">
                <a:latin typeface="+mj-lt"/>
              </a:rPr>
              <a:t> sunt cinci poduri care duc pe ea, iar cinci este din nou număr impar. Aşadar plimbarea începe </a:t>
            </a:r>
            <a:r>
              <a:rPr lang="ro-RO" b="1" i="1" dirty="0" smtClean="0">
                <a:latin typeface="+mj-lt"/>
              </a:rPr>
              <a:t>în afara</a:t>
            </a:r>
            <a:r>
              <a:rPr lang="ro-RO" dirty="0" smtClean="0">
                <a:latin typeface="+mj-lt"/>
              </a:rPr>
              <a:t> </a:t>
            </a:r>
          </a:p>
          <a:p>
            <a:r>
              <a:rPr lang="ro-RO" dirty="0" smtClean="0">
                <a:latin typeface="+mj-lt"/>
              </a:rPr>
              <a:t>insulei, şi deci trebuie să se termine </a:t>
            </a:r>
            <a:r>
              <a:rPr lang="ro-RO" b="1" i="1" dirty="0" smtClean="0">
                <a:latin typeface="+mj-lt"/>
              </a:rPr>
              <a:t>pe</a:t>
            </a:r>
            <a:r>
              <a:rPr lang="ro-RO" dirty="0" smtClean="0">
                <a:latin typeface="+mj-lt"/>
              </a:rPr>
              <a:t> insula vestică.  </a:t>
            </a:r>
          </a:p>
          <a:p>
            <a:r>
              <a:rPr lang="it-IT" dirty="0" smtClean="0">
                <a:latin typeface="+mj-lt"/>
              </a:rPr>
              <a:t>Aceasta înseamnă că plimbarea se termină în două locuri diferite simultan ceea ce e imposibil.</a:t>
            </a:r>
            <a:endParaRPr kumimoji="0" lang="ro-RO" sz="1800" b="0" i="0" u="none" strike="noStrike" kern="1200" cap="none" spc="0" normalizeH="0" baseline="0" noProof="0" dirty="0">
              <a:ln>
                <a:noFill/>
              </a:ln>
              <a:solidFill>
                <a:schemeClr val="tx1"/>
              </a:solidFill>
              <a:effectLst/>
              <a:uLnTx/>
              <a:uFillTx/>
              <a:latin typeface="+mj-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357158" y="214290"/>
            <a:ext cx="8472518" cy="1143000"/>
          </a:xfrm>
        </p:spPr>
        <p:txBody>
          <a:bodyPr>
            <a:normAutofit/>
          </a:bodyPr>
          <a:lstStyle/>
          <a:p>
            <a:pPr algn="l"/>
            <a:r>
              <a:rPr lang="it-IT" sz="1800" dirty="0" smtClean="0"/>
              <a:t>Soluţia dată de Euler este tipică pentru personalitatea şi ingeniozitatea sa. Tot el a scris în anul 1736 prima lucrare de teorie a grafurilor despre problema acestor şapte poduri.</a:t>
            </a:r>
            <a:endParaRPr lang="ro-RO" sz="1800" dirty="0"/>
          </a:p>
        </p:txBody>
      </p:sp>
      <p:sp>
        <p:nvSpPr>
          <p:cNvPr id="3" name="Substituent conținut 2"/>
          <p:cNvSpPr>
            <a:spLocks noGrp="1"/>
          </p:cNvSpPr>
          <p:nvPr>
            <p:ph idx="1"/>
          </p:nvPr>
        </p:nvSpPr>
        <p:spPr>
          <a:xfrm>
            <a:off x="285720" y="1357298"/>
            <a:ext cx="5500726" cy="5286412"/>
          </a:xfrm>
        </p:spPr>
        <p:txBody>
          <a:bodyPr>
            <a:noAutofit/>
          </a:bodyPr>
          <a:lstStyle/>
          <a:p>
            <a:pPr>
              <a:buNone/>
            </a:pPr>
            <a:r>
              <a:rPr lang="ro-RO" sz="1500" dirty="0" smtClean="0">
                <a:latin typeface="+mj-lt"/>
              </a:rPr>
              <a:t>Din punct de vedere al teoriei grafurilor, problema se pune cam aşa: cele patru regiuni (insule şi maluri) A,B,C,D şi cele şapte poduri le reprezentăm în graful alăturat:</a:t>
            </a:r>
          </a:p>
          <a:p>
            <a:pPr>
              <a:buNone/>
            </a:pPr>
            <a:r>
              <a:rPr lang="ro-RO" sz="1500" dirty="0" smtClean="0">
                <a:latin typeface="+mj-lt"/>
              </a:rPr>
              <a:t> Muchiile grafului reprezentând </a:t>
            </a:r>
            <a:r>
              <a:rPr lang="ro-RO" sz="1500" dirty="0" smtClean="0">
                <a:latin typeface="+mj-lt"/>
              </a:rPr>
              <a:t>posibilităţile </a:t>
            </a:r>
            <a:r>
              <a:rPr lang="ro-RO" sz="1500" dirty="0" smtClean="0">
                <a:latin typeface="+mj-lt"/>
              </a:rPr>
              <a:t>de trecere de pe un  mal pe un pod şi reciproc.</a:t>
            </a:r>
          </a:p>
          <a:p>
            <a:pPr>
              <a:buNone/>
            </a:pPr>
            <a:r>
              <a:rPr lang="ro-RO" sz="1500" dirty="0" smtClean="0">
                <a:latin typeface="+mj-lt"/>
              </a:rPr>
              <a:t>Problema are soluţie dacă acest graf conţine un ciclu </a:t>
            </a:r>
            <a:r>
              <a:rPr lang="ro-RO" sz="1500" dirty="0" err="1" smtClean="0">
                <a:latin typeface="+mj-lt"/>
              </a:rPr>
              <a:t>eulerian</a:t>
            </a:r>
            <a:r>
              <a:rPr lang="ro-RO" sz="1500" dirty="0" smtClean="0">
                <a:latin typeface="+mj-lt"/>
              </a:rPr>
              <a:t>. Un astfel de ciclu, utilizează la fiecare trecere printr-un vârf două muchii ce nu mai pot fi folosite pentru o nouă trecere. Cum fiecare dintre cele patru vârfuri (A,B,C,D) au grade impare, rezultă că ultima muchie va rămâne nefolosită sau va fi folosită pentru a face trecerea de final ( pentru a încheia plimbarea). Aceasta ar însemna că ori va rămâne la unul din vârfuri, o muchie nefolosită (fapt ce demonstrează că nu avem un ciclu </a:t>
            </a:r>
            <a:r>
              <a:rPr lang="ro-RO" sz="1500" dirty="0" err="1" smtClean="0">
                <a:latin typeface="+mj-lt"/>
              </a:rPr>
              <a:t>eulerian</a:t>
            </a:r>
            <a:r>
              <a:rPr lang="ro-RO" sz="1500" dirty="0" smtClean="0">
                <a:latin typeface="+mj-lt"/>
              </a:rPr>
              <a:t>) ori plimbarea ar trebui să se termine în mai multe locuri simultan ceea ce e iarăşi imposibil.</a:t>
            </a:r>
            <a:endParaRPr lang="ro-RO" sz="1500" dirty="0">
              <a:latin typeface="+mj-lt"/>
            </a:endParaRPr>
          </a:p>
        </p:txBody>
      </p:sp>
      <p:pic>
        <p:nvPicPr>
          <p:cNvPr id="3074" name="Picture 2"/>
          <p:cNvPicPr>
            <a:picLocks noChangeAspect="1" noChangeArrowheads="1"/>
          </p:cNvPicPr>
          <p:nvPr/>
        </p:nvPicPr>
        <p:blipFill>
          <a:blip r:embed="rId2"/>
          <a:srcRect t="3523" b="11977"/>
          <a:stretch>
            <a:fillRect/>
          </a:stretch>
        </p:blipFill>
        <p:spPr bwMode="auto">
          <a:xfrm>
            <a:off x="5643570" y="1428736"/>
            <a:ext cx="3101443" cy="2935295"/>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58</TotalTime>
  <Words>366</Words>
  <Application>Microsoft Office PowerPoint</Application>
  <PresentationFormat>Expunere pe ecran (4:3)</PresentationFormat>
  <Paragraphs>19</Paragraphs>
  <Slides>5</Slides>
  <Notes>0</Notes>
  <HiddenSlides>0</HiddenSlides>
  <MMClips>0</MMClips>
  <ScaleCrop>false</ScaleCrop>
  <HeadingPairs>
    <vt:vector size="4" baseType="variant">
      <vt:variant>
        <vt:lpstr>Temă</vt:lpstr>
      </vt:variant>
      <vt:variant>
        <vt:i4>1</vt:i4>
      </vt:variant>
      <vt:variant>
        <vt:lpstr>Titluri diapozitive</vt:lpstr>
      </vt:variant>
      <vt:variant>
        <vt:i4>5</vt:i4>
      </vt:variant>
    </vt:vector>
  </HeadingPairs>
  <TitlesOfParts>
    <vt:vector size="6" baseType="lpstr">
      <vt:lpstr>Aspect</vt:lpstr>
      <vt:lpstr>Grafuri neorientate</vt:lpstr>
      <vt:lpstr>Problema celor şapte poduri din Königsberg</vt:lpstr>
      <vt:lpstr>Oraşul Königsberg era aşezat pe coasta Mării Baltice, la gurile râului Pregel. Pe râu erau două insule legate de ţărmuri şi între ele de şapte poduri ca în figura de mai jos:</vt:lpstr>
      <vt:lpstr>În anul 1735 Euler a descoperit că nu mai are rost să se încerce, propunând următoarea analiză a problemei, din punct de vedere matematic:</vt:lpstr>
      <vt:lpstr>Soluţia dată de Euler este tipică pentru personalitatea şi ingeniozitatea sa. Tot el a scris în anul 1736 prima lucrare de teorie a grafurilor despre problema acestor şapte poduri.</vt:lpstr>
    </vt:vector>
  </TitlesOfParts>
  <Company>Unitate Scolara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Diapozitivul 1</dc:title>
  <dc:creator>user</dc:creator>
  <cp:lastModifiedBy>user</cp:lastModifiedBy>
  <cp:revision>11</cp:revision>
  <dcterms:created xsi:type="dcterms:W3CDTF">2010-12-05T09:19:47Z</dcterms:created>
  <dcterms:modified xsi:type="dcterms:W3CDTF">2011-01-09T16:59:42Z</dcterms:modified>
</cp:coreProperties>
</file>